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2" r:id="rId2"/>
    <p:sldId id="291" r:id="rId3"/>
    <p:sldId id="290" r:id="rId4"/>
    <p:sldId id="285" r:id="rId5"/>
    <p:sldId id="289" r:id="rId6"/>
    <p:sldId id="28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77"/>
    <a:srgbClr val="E48B9A"/>
    <a:srgbClr val="FFFFCC"/>
    <a:srgbClr val="3A6D89"/>
    <a:srgbClr val="F6E4D3"/>
    <a:srgbClr val="EE6C68"/>
    <a:srgbClr val="C6ECFD"/>
    <a:srgbClr val="FFFCE7"/>
    <a:srgbClr val="F7E4D3"/>
    <a:srgbClr val="FBE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–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15" autoAdjust="0"/>
    <p:restoredTop sz="94674"/>
  </p:normalViewPr>
  <p:slideViewPr>
    <p:cSldViewPr snapToGrid="0" snapToObjects="1" showGuides="1">
      <p:cViewPr>
        <p:scale>
          <a:sx n="81" d="100"/>
          <a:sy n="81" d="100"/>
        </p:scale>
        <p:origin x="-306" y="-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240E-2283-416B-9AD6-EED7F507DE3C}" type="datetimeFigureOut">
              <a:rPr lang="ru-RU" smtClean="0"/>
              <a:t>04.05.2022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D2C7D-B13C-4435-9593-ED18880EF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75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B1FB4BB-72E3-AB4E-BB2D-B839003DA70A}"/>
              </a:ext>
            </a:extLst>
          </p:cNvPr>
          <p:cNvSpPr/>
          <p:nvPr userDrawn="1"/>
        </p:nvSpPr>
        <p:spPr>
          <a:xfrm>
            <a:off x="0" y="4446372"/>
            <a:ext cx="12192000" cy="23714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Manual Input 16">
            <a:extLst>
              <a:ext uri="{FF2B5EF4-FFF2-40B4-BE49-F238E27FC236}">
                <a16:creationId xmlns:a16="http://schemas.microsoft.com/office/drawing/2014/main" xmlns="" id="{1142FDB4-67A2-2740-BF02-B9EF7CAA7C4B}"/>
              </a:ext>
            </a:extLst>
          </p:cNvPr>
          <p:cNvSpPr/>
          <p:nvPr userDrawn="1"/>
        </p:nvSpPr>
        <p:spPr>
          <a:xfrm rot="5400000">
            <a:off x="1142998" y="-1143001"/>
            <a:ext cx="6857999" cy="9144001"/>
          </a:xfrm>
          <a:prstGeom prst="flowChartManualInput">
            <a:avLst/>
          </a:prstGeom>
          <a:solidFill>
            <a:srgbClr val="FCE6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5CD606B-6317-2646-90A2-502EA28786FD}"/>
              </a:ext>
            </a:extLst>
          </p:cNvPr>
          <p:cNvSpPr/>
          <p:nvPr userDrawn="1"/>
        </p:nvSpPr>
        <p:spPr>
          <a:xfrm>
            <a:off x="0" y="4784108"/>
            <a:ext cx="12192000" cy="2073892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3F194DC-5EEA-1145-AFBD-6A0AE5F932D2}"/>
              </a:ext>
            </a:extLst>
          </p:cNvPr>
          <p:cNvSpPr/>
          <p:nvPr userDrawn="1"/>
        </p:nvSpPr>
        <p:spPr>
          <a:xfrm>
            <a:off x="0" y="4566392"/>
            <a:ext cx="12192000" cy="94343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5A4FC4D-CB3E-A240-8208-3B7C9F6EFD67}"/>
              </a:ext>
            </a:extLst>
          </p:cNvPr>
          <p:cNvSpPr/>
          <p:nvPr userDrawn="1"/>
        </p:nvSpPr>
        <p:spPr>
          <a:xfrm>
            <a:off x="0" y="4392221"/>
            <a:ext cx="12192000" cy="94343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12">
            <a:extLst>
              <a:ext uri="{FF2B5EF4-FFF2-40B4-BE49-F238E27FC236}">
                <a16:creationId xmlns:a16="http://schemas.microsoft.com/office/drawing/2014/main" xmlns="" id="{937F3AB1-CCCE-DA46-A7DA-A71849FEA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62" y="1109894"/>
            <a:ext cx="3465571" cy="15875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8AC87-5FBA-0746-8866-81230AFE4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967" y="709884"/>
            <a:ext cx="6480493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F33109-551F-1F4B-92BD-D8A3CD8DF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967" y="3602038"/>
            <a:ext cx="6480493" cy="666810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B5C7EA-28E5-DD41-817D-AA63577F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70D46-6335-448F-A6AF-5960CB01A152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FEB5D0-DFD1-8543-82E9-9A12B6B9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6DC7D-AB72-DC4B-AC4E-9F198F83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5976A2A-2574-9446-A155-07F788DD437E}"/>
              </a:ext>
            </a:extLst>
          </p:cNvPr>
          <p:cNvSpPr txBox="1"/>
          <p:nvPr userDrawn="1"/>
        </p:nvSpPr>
        <p:spPr>
          <a:xfrm>
            <a:off x="360967" y="4961744"/>
            <a:ext cx="11470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Подготовлено по заказу Министерства финансов Российской Федерации в ходе реализации совместного Проекта Российской Федерации и Международного банка реконструкции и развития «Содействие повышению уровня финансовой грамотности населения и развитию финансового образования в Российской Федерации» в рамках «Конкурсной поддержки инициатив в области развития финансовой грамотности и защиты прав потребителей»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34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115B1-F67F-B84E-9881-C44578B05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B98BF00-A794-3044-832D-174DBC614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9DADC-3F4F-477B-8B77-C8B8A10A2ACB}" type="datetime1">
              <a:rPr lang="ru-RU" smtClean="0"/>
              <a:t>04.05.2022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CB7047-032F-7E4B-84A9-65DBD0589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F4D631C-5BE4-1C48-96B8-3C16118D6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47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F173FD-94BF-014A-8BC0-1F412A08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5E52B-B586-4BC6-8430-157AD15E6C5B}" type="datetime1">
              <a:rPr lang="ru-RU" smtClean="0"/>
              <a:t>04.05.2022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0022C9F-860C-4F4E-AE30-21B0D7FEE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062392E-B3C9-2A4C-B3FB-1F414CEF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900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6BCA4B-DE0D-D247-9455-6F4D95A4A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17B624-A13C-8D4F-9FD7-6EAC71D5C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AB00BD4-EFC8-5247-99C2-395C4C5C8B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C7E9A0-135C-8541-84D8-39F59F5B0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7BF92-F561-4DCD-92CA-C847E1491655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C890602-4CE9-DE46-BAC8-5410764B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8F8A64-976F-8045-B1B2-362C74C57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567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5BC5D7-95E9-9C4E-8B21-F95EE22F4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719BF6A-25CC-744A-84B3-63A69B0AE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60E78D3-48C6-1C4D-95C0-039BAE5BA7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4D773C1-9855-764E-8379-E12AF668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F11EA-3BE2-45D6-B5ED-EC256FBF32AE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A5F377-DE57-D74D-ADAF-254AE135F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B934B5D-885F-9C41-B6D0-D9BF702DB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635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0D10C9-DD84-924B-B1E1-AB8C41D39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22EA088-B29A-8347-AB23-2B49905EB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650FC8-E410-CA4B-AD83-B8DFA77B9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9345-988F-4DF4-A5B8-A404473211A2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49562D-921E-694C-827A-DBB9E76D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860F10-17B5-B64F-AB93-610192F6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4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8C0CADB-4727-854A-B1E7-CF2AED5DF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8384CA-60D4-E740-98DF-DF7B9C2B8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316A5CF-4471-7641-AE7B-DE5524B7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5A5-009F-431E-8954-65F0ABD7ED99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BBC53D-D058-434D-985E-E504D3071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24EB56-C16B-3940-8E3D-62C6CC00F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2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D9FE8-8152-1747-95C8-3563A04C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36067-447A-4807-8CDD-76F2A1C83179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4F77EE-DD51-0C4A-8A60-DC80CFB6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6976F1-5C84-7141-9165-5A8A8C9E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9B9BC0A-5F18-5045-81C6-97394E343506}"/>
              </a:ext>
            </a:extLst>
          </p:cNvPr>
          <p:cNvSpPr/>
          <p:nvPr userDrawn="1"/>
        </p:nvSpPr>
        <p:spPr>
          <a:xfrm>
            <a:off x="0" y="6087785"/>
            <a:ext cx="12192000" cy="78393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B5D74CD-A2B5-4A4E-870E-87B864CB234B}"/>
              </a:ext>
            </a:extLst>
          </p:cNvPr>
          <p:cNvSpPr/>
          <p:nvPr userDrawn="1"/>
        </p:nvSpPr>
        <p:spPr>
          <a:xfrm>
            <a:off x="0" y="6456185"/>
            <a:ext cx="12192000" cy="416804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7D4A975-1751-534E-AAE0-9EA7434A7A20}"/>
              </a:ext>
            </a:extLst>
          </p:cNvPr>
          <p:cNvSpPr/>
          <p:nvPr userDrawn="1"/>
        </p:nvSpPr>
        <p:spPr>
          <a:xfrm>
            <a:off x="0" y="6255379"/>
            <a:ext cx="12192000" cy="94343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5C706D5-EA6E-7E48-93E4-3C807E2703CF}"/>
              </a:ext>
            </a:extLst>
          </p:cNvPr>
          <p:cNvSpPr/>
          <p:nvPr userDrawn="1"/>
        </p:nvSpPr>
        <p:spPr>
          <a:xfrm>
            <a:off x="0" y="6081208"/>
            <a:ext cx="12192000" cy="94343"/>
          </a:xfrm>
          <a:prstGeom prst="rect">
            <a:avLst/>
          </a:prstGeom>
          <a:solidFill>
            <a:srgbClr val="F28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75FC1-4F48-8242-8097-6FEED50A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91" y="356526"/>
            <a:ext cx="10634208" cy="667609"/>
          </a:xfrm>
        </p:spPr>
        <p:txBody>
          <a:bodyPr anchor="t">
            <a:normAutofit/>
          </a:bodyPr>
          <a:lstStyle>
            <a:lvl1pPr>
              <a:defRPr sz="36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CB4CF-3B41-BE4F-B0DF-426D8B5E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91" y="1619797"/>
            <a:ext cx="10634209" cy="4217267"/>
          </a:xfrm>
        </p:spPr>
        <p:txBody>
          <a:bodyPr/>
          <a:lstStyle>
            <a:lvl1pPr>
              <a:buClr>
                <a:srgbClr val="E48B9A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E48B9A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E48B9A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E48B9A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E48B9A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ru-RU" dirty="0"/>
          </a:p>
        </p:txBody>
      </p:sp>
      <p:cxnSp>
        <p:nvCxnSpPr>
          <p:cNvPr id="20" name="Прямая соединительная линия 6">
            <a:extLst>
              <a:ext uri="{FF2B5EF4-FFF2-40B4-BE49-F238E27FC236}">
                <a16:creationId xmlns:a16="http://schemas.microsoft.com/office/drawing/2014/main" xmlns="" id="{F9D5EC11-F280-224C-9162-70C06B757595}"/>
              </a:ext>
            </a:extLst>
          </p:cNvPr>
          <p:cNvCxnSpPr>
            <a:cxnSpLocks/>
          </p:cNvCxnSpPr>
          <p:nvPr userDrawn="1"/>
        </p:nvCxnSpPr>
        <p:spPr>
          <a:xfrm>
            <a:off x="0" y="1144588"/>
            <a:ext cx="953589" cy="0"/>
          </a:xfrm>
          <a:prstGeom prst="line">
            <a:avLst/>
          </a:prstGeom>
          <a:ln w="50800" cap="sq">
            <a:solidFill>
              <a:srgbClr val="FCE6A3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6">
            <a:extLst>
              <a:ext uri="{FF2B5EF4-FFF2-40B4-BE49-F238E27FC236}">
                <a16:creationId xmlns:a16="http://schemas.microsoft.com/office/drawing/2014/main" xmlns="" id="{7E4FD5D5-154C-234C-B286-8790A6769B7B}"/>
              </a:ext>
            </a:extLst>
          </p:cNvPr>
          <p:cNvCxnSpPr>
            <a:cxnSpLocks/>
          </p:cNvCxnSpPr>
          <p:nvPr userDrawn="1"/>
        </p:nvCxnSpPr>
        <p:spPr>
          <a:xfrm>
            <a:off x="359795" y="-1"/>
            <a:ext cx="0" cy="1619798"/>
          </a:xfrm>
          <a:prstGeom prst="line">
            <a:avLst/>
          </a:prstGeom>
          <a:ln w="50800" cap="flat">
            <a:solidFill>
              <a:srgbClr val="FCE6A3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6">
            <a:extLst>
              <a:ext uri="{FF2B5EF4-FFF2-40B4-BE49-F238E27FC236}">
                <a16:creationId xmlns:a16="http://schemas.microsoft.com/office/drawing/2014/main" xmlns="" id="{CB0AD6CC-2173-4A4B-BCA9-DE613BEB74C4}"/>
              </a:ext>
            </a:extLst>
          </p:cNvPr>
          <p:cNvCxnSpPr>
            <a:cxnSpLocks/>
          </p:cNvCxnSpPr>
          <p:nvPr userDrawn="1"/>
        </p:nvCxnSpPr>
        <p:spPr>
          <a:xfrm>
            <a:off x="0" y="1262154"/>
            <a:ext cx="953589" cy="0"/>
          </a:xfrm>
          <a:prstGeom prst="line">
            <a:avLst/>
          </a:prstGeom>
          <a:ln w="50800" cap="sq">
            <a:solidFill>
              <a:srgbClr val="E48B9A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6">
            <a:extLst>
              <a:ext uri="{FF2B5EF4-FFF2-40B4-BE49-F238E27FC236}">
                <a16:creationId xmlns:a16="http://schemas.microsoft.com/office/drawing/2014/main" xmlns="" id="{99C1C76E-DFE0-9946-AD9A-750646798508}"/>
              </a:ext>
            </a:extLst>
          </p:cNvPr>
          <p:cNvCxnSpPr>
            <a:cxnSpLocks/>
          </p:cNvCxnSpPr>
          <p:nvPr userDrawn="1"/>
        </p:nvCxnSpPr>
        <p:spPr>
          <a:xfrm>
            <a:off x="464298" y="0"/>
            <a:ext cx="0" cy="1619797"/>
          </a:xfrm>
          <a:prstGeom prst="line">
            <a:avLst/>
          </a:prstGeom>
          <a:ln w="50800" cap="flat">
            <a:solidFill>
              <a:srgbClr val="E48B9A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43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rgbClr val="FFF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B1FB4BB-72E3-AB4E-BB2D-B839003DA70A}"/>
              </a:ext>
            </a:extLst>
          </p:cNvPr>
          <p:cNvSpPr/>
          <p:nvPr userDrawn="1"/>
        </p:nvSpPr>
        <p:spPr>
          <a:xfrm>
            <a:off x="0" y="4446372"/>
            <a:ext cx="12192000" cy="2371436"/>
          </a:xfrm>
          <a:prstGeom prst="rect">
            <a:avLst/>
          </a:prstGeom>
          <a:solidFill>
            <a:srgbClr val="C6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Manual Input 16">
            <a:extLst>
              <a:ext uri="{FF2B5EF4-FFF2-40B4-BE49-F238E27FC236}">
                <a16:creationId xmlns:a16="http://schemas.microsoft.com/office/drawing/2014/main" xmlns="" id="{1142FDB4-67A2-2740-BF02-B9EF7CAA7C4B}"/>
              </a:ext>
            </a:extLst>
          </p:cNvPr>
          <p:cNvSpPr/>
          <p:nvPr userDrawn="1"/>
        </p:nvSpPr>
        <p:spPr>
          <a:xfrm rot="5400000">
            <a:off x="1142998" y="-1143001"/>
            <a:ext cx="6857999" cy="9144001"/>
          </a:xfrm>
          <a:prstGeom prst="flowChartManualInput">
            <a:avLst/>
          </a:prstGeom>
          <a:solidFill>
            <a:srgbClr val="C6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5CD606B-6317-2646-90A2-502EA28786FD}"/>
              </a:ext>
            </a:extLst>
          </p:cNvPr>
          <p:cNvSpPr/>
          <p:nvPr userDrawn="1"/>
        </p:nvSpPr>
        <p:spPr>
          <a:xfrm>
            <a:off x="0" y="4784108"/>
            <a:ext cx="12192000" cy="2073892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3F194DC-5EEA-1145-AFBD-6A0AE5F932D2}"/>
              </a:ext>
            </a:extLst>
          </p:cNvPr>
          <p:cNvSpPr/>
          <p:nvPr userDrawn="1"/>
        </p:nvSpPr>
        <p:spPr>
          <a:xfrm>
            <a:off x="0" y="4566392"/>
            <a:ext cx="12192000" cy="94343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5A4FC4D-CB3E-A240-8208-3B7C9F6EFD67}"/>
              </a:ext>
            </a:extLst>
          </p:cNvPr>
          <p:cNvSpPr/>
          <p:nvPr userDrawn="1"/>
        </p:nvSpPr>
        <p:spPr>
          <a:xfrm>
            <a:off x="0" y="4392221"/>
            <a:ext cx="12192000" cy="94343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12">
            <a:extLst>
              <a:ext uri="{FF2B5EF4-FFF2-40B4-BE49-F238E27FC236}">
                <a16:creationId xmlns:a16="http://schemas.microsoft.com/office/drawing/2014/main" xmlns="" id="{937F3AB1-CCCE-DA46-A7DA-A71849FEA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62" y="1109894"/>
            <a:ext cx="3465571" cy="15875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8AC87-5FBA-0746-8866-81230AFE4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967" y="709884"/>
            <a:ext cx="6480493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F33109-551F-1F4B-92BD-D8A3CD8DF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967" y="3602038"/>
            <a:ext cx="6480493" cy="666810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B5C7EA-28E5-DD41-817D-AA63577F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DCCCB-32D2-41EC-AEA9-60AF12F7B37E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FEB5D0-DFD1-8543-82E9-9A12B6B9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6DC7D-AB72-DC4B-AC4E-9F198F83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5976A2A-2574-9446-A155-07F788DD437E}"/>
              </a:ext>
            </a:extLst>
          </p:cNvPr>
          <p:cNvSpPr txBox="1"/>
          <p:nvPr userDrawn="1"/>
        </p:nvSpPr>
        <p:spPr>
          <a:xfrm>
            <a:off x="360967" y="4961744"/>
            <a:ext cx="11470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Подготовлено по заказу Министерства финансов Российской Федерации в ходе реализации совместного Проекта Российской Федерации и Международного банка реконструкции и развития «Содействие повышению уровня финансовой грамотности населения и развитию финансового образования в Российской Федерации» в рамках «Конкурсной поддержки инициатив в области развития финансовой грамотности и защиты прав потребителей»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D9FE8-8152-1747-95C8-3563A04C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83AD-038B-425A-8A21-3D23B073CAAB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4F77EE-DD51-0C4A-8A60-DC80CFB6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6976F1-5C84-7141-9165-5A8A8C9E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9B9BC0A-5F18-5045-81C6-97394E343506}"/>
              </a:ext>
            </a:extLst>
          </p:cNvPr>
          <p:cNvSpPr/>
          <p:nvPr userDrawn="1"/>
        </p:nvSpPr>
        <p:spPr>
          <a:xfrm>
            <a:off x="0" y="6087785"/>
            <a:ext cx="12192000" cy="783935"/>
          </a:xfrm>
          <a:prstGeom prst="rect">
            <a:avLst/>
          </a:prstGeom>
          <a:solidFill>
            <a:srgbClr val="C6E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B5D74CD-A2B5-4A4E-870E-87B864CB234B}"/>
              </a:ext>
            </a:extLst>
          </p:cNvPr>
          <p:cNvSpPr/>
          <p:nvPr userDrawn="1"/>
        </p:nvSpPr>
        <p:spPr>
          <a:xfrm>
            <a:off x="0" y="6456185"/>
            <a:ext cx="12192000" cy="416804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7D4A975-1751-534E-AAE0-9EA7434A7A20}"/>
              </a:ext>
            </a:extLst>
          </p:cNvPr>
          <p:cNvSpPr/>
          <p:nvPr userDrawn="1"/>
        </p:nvSpPr>
        <p:spPr>
          <a:xfrm>
            <a:off x="0" y="6255379"/>
            <a:ext cx="12192000" cy="94343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5C706D5-EA6E-7E48-93E4-3C807E2703CF}"/>
              </a:ext>
            </a:extLst>
          </p:cNvPr>
          <p:cNvSpPr/>
          <p:nvPr userDrawn="1"/>
        </p:nvSpPr>
        <p:spPr>
          <a:xfrm>
            <a:off x="0" y="6081208"/>
            <a:ext cx="12192000" cy="94343"/>
          </a:xfrm>
          <a:prstGeom prst="rect">
            <a:avLst/>
          </a:prstGeom>
          <a:solidFill>
            <a:srgbClr val="EE6C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75FC1-4F48-8242-8097-6FEED50A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91" y="356526"/>
            <a:ext cx="10634208" cy="667609"/>
          </a:xfrm>
        </p:spPr>
        <p:txBody>
          <a:bodyPr anchor="t">
            <a:normAutofit/>
          </a:bodyPr>
          <a:lstStyle>
            <a:lvl1pPr>
              <a:defRPr sz="36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CB4CF-3B41-BE4F-B0DF-426D8B5E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91" y="1619797"/>
            <a:ext cx="10634209" cy="4217267"/>
          </a:xfrm>
        </p:spPr>
        <p:txBody>
          <a:bodyPr/>
          <a:lstStyle>
            <a:lvl1pPr>
              <a:buClr>
                <a:srgbClr val="EE6C68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EE6C68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EE6C68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EE6C68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EE6C68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ru-RU" dirty="0"/>
          </a:p>
        </p:txBody>
      </p:sp>
      <p:cxnSp>
        <p:nvCxnSpPr>
          <p:cNvPr id="20" name="Прямая соединительная линия 6">
            <a:extLst>
              <a:ext uri="{FF2B5EF4-FFF2-40B4-BE49-F238E27FC236}">
                <a16:creationId xmlns:a16="http://schemas.microsoft.com/office/drawing/2014/main" xmlns="" id="{F9D5EC11-F280-224C-9162-70C06B757595}"/>
              </a:ext>
            </a:extLst>
          </p:cNvPr>
          <p:cNvCxnSpPr>
            <a:cxnSpLocks/>
          </p:cNvCxnSpPr>
          <p:nvPr userDrawn="1"/>
        </p:nvCxnSpPr>
        <p:spPr>
          <a:xfrm>
            <a:off x="0" y="1144588"/>
            <a:ext cx="953589" cy="0"/>
          </a:xfrm>
          <a:prstGeom prst="line">
            <a:avLst/>
          </a:prstGeom>
          <a:ln w="50800" cap="sq">
            <a:solidFill>
              <a:srgbClr val="C6ECFD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6">
            <a:extLst>
              <a:ext uri="{FF2B5EF4-FFF2-40B4-BE49-F238E27FC236}">
                <a16:creationId xmlns:a16="http://schemas.microsoft.com/office/drawing/2014/main" xmlns="" id="{7E4FD5D5-154C-234C-B286-8790A6769B7B}"/>
              </a:ext>
            </a:extLst>
          </p:cNvPr>
          <p:cNvCxnSpPr>
            <a:cxnSpLocks/>
          </p:cNvCxnSpPr>
          <p:nvPr userDrawn="1"/>
        </p:nvCxnSpPr>
        <p:spPr>
          <a:xfrm>
            <a:off x="359795" y="-1"/>
            <a:ext cx="0" cy="1619798"/>
          </a:xfrm>
          <a:prstGeom prst="line">
            <a:avLst/>
          </a:prstGeom>
          <a:ln w="50800" cap="flat">
            <a:solidFill>
              <a:srgbClr val="C6ECFD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6">
            <a:extLst>
              <a:ext uri="{FF2B5EF4-FFF2-40B4-BE49-F238E27FC236}">
                <a16:creationId xmlns:a16="http://schemas.microsoft.com/office/drawing/2014/main" xmlns="" id="{CB0AD6CC-2173-4A4B-BCA9-DE613BEB74C4}"/>
              </a:ext>
            </a:extLst>
          </p:cNvPr>
          <p:cNvCxnSpPr>
            <a:cxnSpLocks/>
          </p:cNvCxnSpPr>
          <p:nvPr userDrawn="1"/>
        </p:nvCxnSpPr>
        <p:spPr>
          <a:xfrm>
            <a:off x="0" y="1262154"/>
            <a:ext cx="953589" cy="0"/>
          </a:xfrm>
          <a:prstGeom prst="line">
            <a:avLst/>
          </a:prstGeom>
          <a:ln w="50800" cap="sq">
            <a:solidFill>
              <a:srgbClr val="EE6C68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6">
            <a:extLst>
              <a:ext uri="{FF2B5EF4-FFF2-40B4-BE49-F238E27FC236}">
                <a16:creationId xmlns:a16="http://schemas.microsoft.com/office/drawing/2014/main" xmlns="" id="{99C1C76E-DFE0-9946-AD9A-750646798508}"/>
              </a:ext>
            </a:extLst>
          </p:cNvPr>
          <p:cNvCxnSpPr>
            <a:cxnSpLocks/>
          </p:cNvCxnSpPr>
          <p:nvPr userDrawn="1"/>
        </p:nvCxnSpPr>
        <p:spPr>
          <a:xfrm>
            <a:off x="464298" y="0"/>
            <a:ext cx="0" cy="1619797"/>
          </a:xfrm>
          <a:prstGeom prst="line">
            <a:avLst/>
          </a:prstGeom>
          <a:ln w="50800" cap="flat">
            <a:solidFill>
              <a:srgbClr val="EE6C68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387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B1FB4BB-72E3-AB4E-BB2D-B839003DA70A}"/>
              </a:ext>
            </a:extLst>
          </p:cNvPr>
          <p:cNvSpPr/>
          <p:nvPr userDrawn="1"/>
        </p:nvSpPr>
        <p:spPr>
          <a:xfrm>
            <a:off x="0" y="4446372"/>
            <a:ext cx="12192000" cy="2371436"/>
          </a:xfrm>
          <a:prstGeom prst="rect">
            <a:avLst/>
          </a:prstGeom>
          <a:solidFill>
            <a:srgbClr val="F6E4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Manual Input 16">
            <a:extLst>
              <a:ext uri="{FF2B5EF4-FFF2-40B4-BE49-F238E27FC236}">
                <a16:creationId xmlns:a16="http://schemas.microsoft.com/office/drawing/2014/main" xmlns="" id="{1142FDB4-67A2-2740-BF02-B9EF7CAA7C4B}"/>
              </a:ext>
            </a:extLst>
          </p:cNvPr>
          <p:cNvSpPr/>
          <p:nvPr userDrawn="1"/>
        </p:nvSpPr>
        <p:spPr>
          <a:xfrm rot="5400000">
            <a:off x="1142998" y="-1143001"/>
            <a:ext cx="6857999" cy="9144001"/>
          </a:xfrm>
          <a:prstGeom prst="flowChartManualInput">
            <a:avLst/>
          </a:prstGeom>
          <a:solidFill>
            <a:srgbClr val="F6E4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15CD606B-6317-2646-90A2-502EA28786FD}"/>
              </a:ext>
            </a:extLst>
          </p:cNvPr>
          <p:cNvSpPr/>
          <p:nvPr userDrawn="1"/>
        </p:nvSpPr>
        <p:spPr>
          <a:xfrm>
            <a:off x="0" y="4784108"/>
            <a:ext cx="12192000" cy="2073892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endParaRPr lang="ru-RU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3F194DC-5EEA-1145-AFBD-6A0AE5F932D2}"/>
              </a:ext>
            </a:extLst>
          </p:cNvPr>
          <p:cNvSpPr/>
          <p:nvPr userDrawn="1"/>
        </p:nvSpPr>
        <p:spPr>
          <a:xfrm>
            <a:off x="0" y="4566392"/>
            <a:ext cx="12192000" cy="94343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5A4FC4D-CB3E-A240-8208-3B7C9F6EFD67}"/>
              </a:ext>
            </a:extLst>
          </p:cNvPr>
          <p:cNvSpPr/>
          <p:nvPr userDrawn="1"/>
        </p:nvSpPr>
        <p:spPr>
          <a:xfrm>
            <a:off x="0" y="4392221"/>
            <a:ext cx="12192000" cy="94343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12">
            <a:extLst>
              <a:ext uri="{FF2B5EF4-FFF2-40B4-BE49-F238E27FC236}">
                <a16:creationId xmlns:a16="http://schemas.microsoft.com/office/drawing/2014/main" xmlns="" id="{937F3AB1-CCCE-DA46-A7DA-A71849FEA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62" y="1109894"/>
            <a:ext cx="3465571" cy="158758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78AC87-5FBA-0746-8866-81230AFE4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967" y="709884"/>
            <a:ext cx="6480493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FF33109-551F-1F4B-92BD-D8A3CD8DF2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0967" y="3602038"/>
            <a:ext cx="6480493" cy="666810"/>
          </a:xfrm>
        </p:spPr>
        <p:txBody>
          <a:bodyPr/>
          <a:lstStyle>
            <a:lvl1pPr marL="0" indent="0" algn="ctr">
              <a:buNone/>
              <a:defRPr sz="2400" b="0" i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B5C7EA-28E5-DD41-817D-AA63577F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49DB8-53B8-4321-9825-65F8682FC0F5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FEB5D0-DFD1-8543-82E9-9A12B6B9D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6DC7D-AB72-DC4B-AC4E-9F198F83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25976A2A-2574-9446-A155-07F788DD437E}"/>
              </a:ext>
            </a:extLst>
          </p:cNvPr>
          <p:cNvSpPr txBox="1"/>
          <p:nvPr userDrawn="1"/>
        </p:nvSpPr>
        <p:spPr>
          <a:xfrm>
            <a:off x="360967" y="4961744"/>
            <a:ext cx="11470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Подготовлено по заказу Министерства финансов Российской Федерации в ходе реализации совместного Проекта Российской Федерации и Международного банка реконструкции и развития «Содействие повышению уровня финансовой грамотности населения и развитию финансового образования в Российской Федерации» в рамках «Конкурсной поддержки инициатив в области развития финансовой грамотности и защиты прав потребителей»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443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4D9FE8-8152-1747-95C8-3563A04C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15E9-B3BF-4ADC-8CE4-8041810F8D66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4F77EE-DD51-0C4A-8A60-DC80CFB6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6976F1-5C84-7141-9165-5A8A8C9E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9B9BC0A-5F18-5045-81C6-97394E343506}"/>
              </a:ext>
            </a:extLst>
          </p:cNvPr>
          <p:cNvSpPr/>
          <p:nvPr userDrawn="1"/>
        </p:nvSpPr>
        <p:spPr>
          <a:xfrm>
            <a:off x="0" y="6075085"/>
            <a:ext cx="12192000" cy="783935"/>
          </a:xfrm>
          <a:prstGeom prst="rect">
            <a:avLst/>
          </a:prstGeom>
          <a:solidFill>
            <a:srgbClr val="F6E4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B5D74CD-A2B5-4A4E-870E-87B864CB234B}"/>
              </a:ext>
            </a:extLst>
          </p:cNvPr>
          <p:cNvSpPr/>
          <p:nvPr userDrawn="1"/>
        </p:nvSpPr>
        <p:spPr>
          <a:xfrm>
            <a:off x="0" y="6456185"/>
            <a:ext cx="12192000" cy="416804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7D4A975-1751-534E-AAE0-9EA7434A7A20}"/>
              </a:ext>
            </a:extLst>
          </p:cNvPr>
          <p:cNvSpPr/>
          <p:nvPr userDrawn="1"/>
        </p:nvSpPr>
        <p:spPr>
          <a:xfrm>
            <a:off x="0" y="6255379"/>
            <a:ext cx="12192000" cy="94343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5C706D5-EA6E-7E48-93E4-3C807E2703CF}"/>
              </a:ext>
            </a:extLst>
          </p:cNvPr>
          <p:cNvSpPr/>
          <p:nvPr userDrawn="1"/>
        </p:nvSpPr>
        <p:spPr>
          <a:xfrm>
            <a:off x="0" y="6081208"/>
            <a:ext cx="12192000" cy="94343"/>
          </a:xfrm>
          <a:prstGeom prst="rect">
            <a:avLst/>
          </a:prstGeom>
          <a:solidFill>
            <a:srgbClr val="3A6D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75FC1-4F48-8242-8097-6FEED50A6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591" y="356526"/>
            <a:ext cx="10634208" cy="667609"/>
          </a:xfrm>
        </p:spPr>
        <p:txBody>
          <a:bodyPr anchor="t">
            <a:normAutofit/>
          </a:bodyPr>
          <a:lstStyle>
            <a:lvl1pPr>
              <a:defRPr sz="36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4CB4CF-3B41-BE4F-B0DF-426D8B5EB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91" y="1619797"/>
            <a:ext cx="10634209" cy="4217267"/>
          </a:xfrm>
        </p:spPr>
        <p:txBody>
          <a:bodyPr/>
          <a:lstStyle>
            <a:lvl1pPr>
              <a:buClr>
                <a:srgbClr val="3A6D89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3A6D89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3A6D89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3A6D89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3A6D89"/>
              </a:buClr>
              <a:defRPr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ru-RU" dirty="0"/>
          </a:p>
        </p:txBody>
      </p:sp>
      <p:cxnSp>
        <p:nvCxnSpPr>
          <p:cNvPr id="20" name="Прямая соединительная линия 6">
            <a:extLst>
              <a:ext uri="{FF2B5EF4-FFF2-40B4-BE49-F238E27FC236}">
                <a16:creationId xmlns:a16="http://schemas.microsoft.com/office/drawing/2014/main" xmlns="" id="{F9D5EC11-F280-224C-9162-70C06B757595}"/>
              </a:ext>
            </a:extLst>
          </p:cNvPr>
          <p:cNvCxnSpPr>
            <a:cxnSpLocks/>
          </p:cNvCxnSpPr>
          <p:nvPr userDrawn="1"/>
        </p:nvCxnSpPr>
        <p:spPr>
          <a:xfrm>
            <a:off x="0" y="1144588"/>
            <a:ext cx="953589" cy="0"/>
          </a:xfrm>
          <a:prstGeom prst="line">
            <a:avLst/>
          </a:prstGeom>
          <a:ln w="50800" cap="sq">
            <a:solidFill>
              <a:srgbClr val="F6E4D3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6">
            <a:extLst>
              <a:ext uri="{FF2B5EF4-FFF2-40B4-BE49-F238E27FC236}">
                <a16:creationId xmlns:a16="http://schemas.microsoft.com/office/drawing/2014/main" xmlns="" id="{7E4FD5D5-154C-234C-B286-8790A6769B7B}"/>
              </a:ext>
            </a:extLst>
          </p:cNvPr>
          <p:cNvCxnSpPr>
            <a:cxnSpLocks/>
          </p:cNvCxnSpPr>
          <p:nvPr userDrawn="1"/>
        </p:nvCxnSpPr>
        <p:spPr>
          <a:xfrm>
            <a:off x="359795" y="-1"/>
            <a:ext cx="0" cy="1619798"/>
          </a:xfrm>
          <a:prstGeom prst="line">
            <a:avLst/>
          </a:prstGeom>
          <a:ln w="50800" cap="flat">
            <a:solidFill>
              <a:srgbClr val="F6E4D3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6">
            <a:extLst>
              <a:ext uri="{FF2B5EF4-FFF2-40B4-BE49-F238E27FC236}">
                <a16:creationId xmlns:a16="http://schemas.microsoft.com/office/drawing/2014/main" xmlns="" id="{CB0AD6CC-2173-4A4B-BCA9-DE613BEB74C4}"/>
              </a:ext>
            </a:extLst>
          </p:cNvPr>
          <p:cNvCxnSpPr>
            <a:cxnSpLocks/>
          </p:cNvCxnSpPr>
          <p:nvPr userDrawn="1"/>
        </p:nvCxnSpPr>
        <p:spPr>
          <a:xfrm>
            <a:off x="0" y="1262154"/>
            <a:ext cx="953589" cy="0"/>
          </a:xfrm>
          <a:prstGeom prst="line">
            <a:avLst/>
          </a:prstGeom>
          <a:ln w="50800" cap="sq">
            <a:solidFill>
              <a:srgbClr val="3A6D89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6">
            <a:extLst>
              <a:ext uri="{FF2B5EF4-FFF2-40B4-BE49-F238E27FC236}">
                <a16:creationId xmlns:a16="http://schemas.microsoft.com/office/drawing/2014/main" xmlns="" id="{99C1C76E-DFE0-9946-AD9A-750646798508}"/>
              </a:ext>
            </a:extLst>
          </p:cNvPr>
          <p:cNvCxnSpPr>
            <a:cxnSpLocks/>
          </p:cNvCxnSpPr>
          <p:nvPr userDrawn="1"/>
        </p:nvCxnSpPr>
        <p:spPr>
          <a:xfrm>
            <a:off x="464298" y="0"/>
            <a:ext cx="0" cy="1619797"/>
          </a:xfrm>
          <a:prstGeom prst="line">
            <a:avLst/>
          </a:prstGeom>
          <a:ln w="50800" cap="flat">
            <a:solidFill>
              <a:srgbClr val="3A6D89"/>
            </a:solidFill>
            <a:bevel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887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647DCE-7F84-0047-834B-03A1234F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78C2DA-EE3D-D04B-A65E-F6A57A56C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B68946-785E-6643-B201-01B0A1109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99BE-09D7-4BE2-8742-39A547926BF2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29D9C1-CF25-AE4D-B863-3B2BC9C4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D8C1B8-7CDD-6F48-8F5D-0FF2330D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99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3E6D9-E5EC-7840-B40F-B82316B7A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78B1CB-DD72-0E48-B58C-DBC70303D7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B7FD5E-937E-4240-ACD6-074C00EB3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AE99130-6365-E242-964B-926A3AEA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D9A4-0544-49E2-8972-F192A5BFBB7F}" type="datetime1">
              <a:rPr lang="ru-RU" smtClean="0"/>
              <a:t>04.05.2022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99BF8A-FADA-1E43-9EDE-E89675DE5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3C8979-005D-6648-9337-609D8CCD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75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4B971-210B-FF4A-AD0E-441C84BFB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378D163-8E59-164F-B573-BC1BB097C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575D06-A968-D84E-8B53-BE45CA586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12861ED-5A32-D948-9B74-143F58A22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D1C03DF-0A72-E04B-93B5-3DF4634A2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8361BB7-63C3-6D43-808F-04C0F1BF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4229D-435E-4343-A87D-BDA2319CCBD1}" type="datetime1">
              <a:rPr lang="ru-RU" smtClean="0"/>
              <a:t>04.05.2022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B752178-167F-4A47-BAD4-53F75127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130950B-25C3-5F41-B77A-A7784130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2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4B3160A-3564-B54E-A90C-AE53A92BA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3F18D5-7834-FF43-B268-EDD1A2489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ACAC4C-1D1C-BE4C-A061-4ADCD3BFF6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DC165-023F-4E0F-9D8E-D6CDF855C74A}" type="datetime1">
              <a:rPr lang="ru-RU" smtClean="0"/>
              <a:t>04.05.2022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376D48-1D65-1543-8CFF-0374D2663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2DDDFF-BEEE-B442-91DC-7C4DA9691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171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0" r:id="rId3"/>
    <p:sldLayoutId id="2147483661" r:id="rId4"/>
    <p:sldLayoutId id="2147483649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EDCDD568-F24F-1D41-920B-35FA4FDA4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0967" y="709884"/>
            <a:ext cx="6979633" cy="2387600"/>
          </a:xfrm>
        </p:spPr>
        <p:txBody>
          <a:bodyPr anchor="ctr">
            <a:noAutofit/>
          </a:bodyPr>
          <a:lstStyle/>
          <a:p>
            <a:r>
              <a:rPr lang="ru-RU" sz="4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Работа с 14 лет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="" id="{531BFD11-DA83-9B4D-ACB9-88563D8A4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ea typeface="Roboto Light" panose="02000000000000000000" pitchFamily="2" charset="0"/>
              </a:rPr>
              <a:t>Мастер-класс</a:t>
            </a:r>
          </a:p>
          <a:p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5462" y="1109894"/>
            <a:ext cx="3465571" cy="158758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6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>
                <a:solidFill>
                  <a:schemeClr val="tx1"/>
                </a:solidFill>
              </a:r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64660F6-5DCB-A54A-B94B-78EA47EF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ea typeface="Roboto" panose="02000000000000000000" pitchFamily="2" charset="0"/>
              </a:rPr>
              <a:t>ДОХОДЫ: ЧТО ЭТО И ЗАЧЕМ НУЖНЫ</a:t>
            </a:r>
            <a:endParaRPr lang="ru-RU" sz="3600" dirty="0"/>
          </a:p>
        </p:txBody>
      </p:sp>
      <p:pic>
        <p:nvPicPr>
          <p:cNvPr id="16" name="Picture 33">
            <a:extLst>
              <a:ext uri="{FF2B5EF4-FFF2-40B4-BE49-F238E27FC236}">
                <a16:creationId xmlns:a16="http://schemas.microsoft.com/office/drawing/2014/main" xmlns="" id="{299D5A02-0725-3F42-A579-5F61479EC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3388" y="4371113"/>
            <a:ext cx="809886" cy="90707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164675" y="1542034"/>
            <a:ext cx="5598699" cy="2713877"/>
          </a:xfrm>
          <a:prstGeom prst="rect">
            <a:avLst/>
          </a:prstGeom>
          <a:solidFill>
            <a:srgbClr val="FFD777">
              <a:alpha val="60000"/>
            </a:srgbClr>
          </a:solidFill>
        </p:spPr>
        <p:txBody>
          <a:bodyPr wrap="square" rtlCol="0">
            <a:no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У</a:t>
            </a:r>
            <a:r>
              <a:rPr lang="ru-RU" sz="2800" b="1" dirty="0"/>
              <a:t> </a:t>
            </a:r>
            <a:r>
              <a:rPr lang="ru-RU" sz="28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обеспеченного человека нет трудностей с удовлетворением своих потребностей 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= </a:t>
            </a:r>
          </a:p>
          <a:p>
            <a:pPr algn="ctr"/>
            <a:r>
              <a:rPr lang="ru-RU" sz="28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он не испытывает нужду</a:t>
            </a:r>
          </a:p>
        </p:txBody>
      </p:sp>
      <p:sp>
        <p:nvSpPr>
          <p:cNvPr id="18" name="Выноска с четырьмя стрелками 17"/>
          <p:cNvSpPr>
            <a:spLocks noChangeAspect="1"/>
          </p:cNvSpPr>
          <p:nvPr/>
        </p:nvSpPr>
        <p:spPr>
          <a:xfrm>
            <a:off x="1610854" y="2385109"/>
            <a:ext cx="2450606" cy="1970764"/>
          </a:xfrm>
          <a:prstGeom prst="quadArrowCallout">
            <a:avLst>
              <a:gd name="adj1" fmla="val 0"/>
              <a:gd name="adj2" fmla="val 18515"/>
              <a:gd name="adj3" fmla="val 18515"/>
              <a:gd name="adj4" fmla="val 48123"/>
            </a:avLst>
          </a:prstGeom>
          <a:solidFill>
            <a:srgbClr val="FFD777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Доходы</a:t>
            </a:r>
          </a:p>
        </p:txBody>
      </p:sp>
      <p:pic>
        <p:nvPicPr>
          <p:cNvPr id="19" name="Picture 4" descr="C:\Users\Masha\Desktop\МК ФИН ГРАМ\для презентаций\иконки\pacc press\pacc-icons-30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8166" y="2265786"/>
            <a:ext cx="1601069" cy="1602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Masha\Desktop\МК ФИН ГРАМ\для презентаций\иконки\pacc press\pacc-icons-310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368" y="1215916"/>
            <a:ext cx="1119188" cy="1119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C:\Users\Masha\Desktop\МК ФИН ГРАМ\для презентаций\иконки\pacc press\pacc-icons-131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78" y="2591380"/>
            <a:ext cx="1517776" cy="1517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>
            <a:spLocks/>
          </p:cNvSpPr>
          <p:nvPr/>
        </p:nvSpPr>
        <p:spPr>
          <a:xfrm>
            <a:off x="3920544" y="4755602"/>
            <a:ext cx="7433255" cy="560363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r>
              <a:rPr lang="ru-RU" sz="20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Доходы необходимы для обеспечения расходов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9034505E-69E9-4A2D-AB47-9AC842FC1D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91" y="3122943"/>
            <a:ext cx="390535" cy="46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946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>
                <a:solidFill>
                  <a:schemeClr val="tx1"/>
                </a:solidFill>
              </a:r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64660F6-5DCB-A54A-B94B-78EA47EF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ea typeface="Roboto" panose="02000000000000000000" pitchFamily="2" charset="0"/>
              </a:rPr>
              <a:t>ИСТОЧНИКИ ДОХОДОВ</a:t>
            </a:r>
            <a:endParaRPr lang="ru-RU" sz="3600" dirty="0"/>
          </a:p>
        </p:txBody>
      </p:sp>
      <p:sp>
        <p:nvSpPr>
          <p:cNvPr id="10" name="Sun 26">
            <a:extLst>
              <a:ext uri="{FF2B5EF4-FFF2-40B4-BE49-F238E27FC236}">
                <a16:creationId xmlns:a16="http://schemas.microsoft.com/office/drawing/2014/main" xmlns="" id="{CC5CCA1B-DD96-D24E-B430-063E476F5340}"/>
              </a:ext>
            </a:extLst>
          </p:cNvPr>
          <p:cNvSpPr/>
          <p:nvPr/>
        </p:nvSpPr>
        <p:spPr>
          <a:xfrm>
            <a:off x="4530729" y="2623236"/>
            <a:ext cx="2658470" cy="2658470"/>
          </a:xfrm>
          <a:prstGeom prst="star5">
            <a:avLst/>
          </a:prstGeom>
          <a:solidFill>
            <a:srgbClr val="FFD777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Доходы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4260980" y="3238769"/>
            <a:ext cx="1041185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Зарплата</a:t>
            </a: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4781046" y="2191169"/>
            <a:ext cx="2159631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Предпринимательство</a:t>
            </a:r>
          </a:p>
        </p:txBody>
      </p:sp>
      <p:sp>
        <p:nvSpPr>
          <p:cNvPr id="14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6623414" y="3253031"/>
            <a:ext cx="1018303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Подарки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6233859" y="5281706"/>
            <a:ext cx="1407858" cy="4616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/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Социальные выплаты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719591" y="1472903"/>
            <a:ext cx="3040617" cy="1422697"/>
          </a:xfrm>
          <a:prstGeom prst="rect">
            <a:avLst/>
          </a:prstGeom>
          <a:solidFill>
            <a:srgbClr val="FFD777">
              <a:alpha val="60000"/>
            </a:srgbClr>
          </a:solidFill>
        </p:spPr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В России основным источником доходов для большинства граждан является </a:t>
            </a:r>
            <a:r>
              <a:rPr lang="ru-RU" sz="16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заработная плата</a:t>
            </a: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8258176" y="1482966"/>
            <a:ext cx="3133724" cy="1412634"/>
          </a:xfrm>
          <a:prstGeom prst="rect">
            <a:avLst/>
          </a:prstGeom>
          <a:solidFill>
            <a:srgbClr val="FFD777">
              <a:alpha val="60000"/>
            </a:srgbClr>
          </a:solidFill>
        </p:spPr>
        <p:txBody>
          <a:bodyPr wrap="square">
            <a:noAutofit/>
          </a:bodyPr>
          <a:lstStyle/>
          <a:p>
            <a:pPr algn="ctr"/>
            <a:r>
              <a:rPr lang="ru-RU" sz="16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Подарки и выигрыши </a:t>
            </a:r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– самые нестабильные источники доходов. Стремление их получить может привести к потере денег</a:t>
            </a:r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4035775" y="1472903"/>
            <a:ext cx="3663820" cy="674036"/>
          </a:xfrm>
          <a:prstGeom prst="rect">
            <a:avLst/>
          </a:prstGeom>
          <a:solidFill>
            <a:srgbClr val="FFD777">
              <a:alpha val="60000"/>
            </a:srgbClr>
          </a:solidFill>
        </p:spPr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У </a:t>
            </a:r>
            <a:r>
              <a:rPr lang="ru-RU" sz="16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предпринимателя</a:t>
            </a:r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– высокие риски вообще не получить доход</a:t>
            </a:r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3914382" y="5281705"/>
            <a:ext cx="1561132" cy="514121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Собственность, </a:t>
            </a:r>
          </a:p>
          <a:p>
            <a:r>
              <a:rPr lang="ru-RU" sz="15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сбережения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xmlns="" id="{F6371915-9A2E-884E-A5CD-60731B59ACB8}"/>
              </a:ext>
            </a:extLst>
          </p:cNvPr>
          <p:cNvSpPr/>
          <p:nvPr/>
        </p:nvSpPr>
        <p:spPr>
          <a:xfrm>
            <a:off x="1208314" y="4198514"/>
            <a:ext cx="2551894" cy="1168144"/>
          </a:xfrm>
          <a:prstGeom prst="rect">
            <a:avLst/>
          </a:prstGeom>
          <a:solidFill>
            <a:srgbClr val="FFD777">
              <a:alpha val="60000"/>
            </a:srgbClr>
          </a:solidFill>
        </p:spPr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Не все имеют </a:t>
            </a:r>
            <a:r>
              <a:rPr lang="ru-RU" sz="1600" b="1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собственность или сбережения</a:t>
            </a:r>
            <a:r>
              <a:rPr lang="ru-RU" sz="1600" dirty="0"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, чтобы получать от них доход</a:t>
            </a:r>
            <a:endParaRPr lang="ru-RU" sz="1600" b="1" dirty="0">
              <a:latin typeface="Arial" panose="020B0604020202020204" pitchFamily="34" charset="0"/>
              <a:ea typeface="Roboto Light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D97F4BFD-9EB7-A448-9B57-ADE17CAAD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8176" y="4198514"/>
            <a:ext cx="2681389" cy="1340252"/>
          </a:xfrm>
          <a:solidFill>
            <a:srgbClr val="FFD777">
              <a:alpha val="60000"/>
            </a:srgbClr>
          </a:solidFill>
        </p:spPr>
        <p:txBody>
          <a:bodyPr wrap="none"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b="1" dirty="0">
                <a:ea typeface="Roboto Light" panose="02000000000000000000" pitchFamily="2" charset="0"/>
              </a:rPr>
              <a:t>Социальные доходы:</a:t>
            </a:r>
          </a:p>
          <a:p>
            <a:pPr indent="-458788">
              <a:lnSpc>
                <a:spcPct val="100000"/>
              </a:lnSpc>
              <a:spcBef>
                <a:spcPts val="0"/>
              </a:spcBef>
              <a:buClr>
                <a:srgbClr val="E48B9A"/>
              </a:buClr>
              <a:buFont typeface="Wingdings" pitchFamily="2" charset="2"/>
              <a:buChar char="ü"/>
            </a:pPr>
            <a:r>
              <a:rPr lang="ru-RU" sz="1600" dirty="0">
                <a:ea typeface="Roboto Light" panose="02000000000000000000" pitchFamily="2" charset="0"/>
              </a:rPr>
              <a:t>Стипендии</a:t>
            </a:r>
          </a:p>
          <a:p>
            <a:pPr indent="-458788">
              <a:lnSpc>
                <a:spcPct val="100000"/>
              </a:lnSpc>
              <a:spcBef>
                <a:spcPts val="0"/>
              </a:spcBef>
              <a:buClr>
                <a:srgbClr val="E48B9A"/>
              </a:buClr>
              <a:buFont typeface="Wingdings" pitchFamily="2" charset="2"/>
              <a:buChar char="ü"/>
            </a:pPr>
            <a:r>
              <a:rPr lang="ru-RU" sz="1600" dirty="0">
                <a:ea typeface="Roboto Light" panose="02000000000000000000" pitchFamily="2" charset="0"/>
              </a:rPr>
              <a:t>Пособия</a:t>
            </a:r>
          </a:p>
          <a:p>
            <a:pPr indent="-458788">
              <a:lnSpc>
                <a:spcPct val="100000"/>
              </a:lnSpc>
              <a:spcBef>
                <a:spcPts val="0"/>
              </a:spcBef>
              <a:buClr>
                <a:srgbClr val="E48B9A"/>
              </a:buClr>
              <a:buFont typeface="Wingdings" pitchFamily="2" charset="2"/>
              <a:buChar char="ü"/>
            </a:pPr>
            <a:r>
              <a:rPr lang="ru-RU" sz="1600" dirty="0">
                <a:ea typeface="Roboto Light" panose="02000000000000000000" pitchFamily="2" charset="0"/>
              </a:rPr>
              <a:t>Льготы</a:t>
            </a:r>
          </a:p>
          <a:p>
            <a:pPr indent="-458788">
              <a:lnSpc>
                <a:spcPct val="100000"/>
              </a:lnSpc>
              <a:spcBef>
                <a:spcPts val="0"/>
              </a:spcBef>
              <a:buClr>
                <a:srgbClr val="E48B9A"/>
              </a:buClr>
              <a:buFont typeface="Wingdings" pitchFamily="2" charset="2"/>
              <a:buChar char="ü"/>
            </a:pPr>
            <a:r>
              <a:rPr lang="ru-RU" sz="1600" dirty="0">
                <a:ea typeface="Roboto Light" panose="02000000000000000000" pitchFamily="2" charset="0"/>
              </a:rPr>
              <a:t>Пенсии</a:t>
            </a:r>
          </a:p>
        </p:txBody>
      </p:sp>
    </p:spTree>
    <p:extLst>
      <p:ext uri="{BB962C8B-B14F-4D97-AF65-F5344CB8AC3E}">
        <p14:creationId xmlns:p14="http://schemas.microsoft.com/office/powerpoint/2010/main" val="2304753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64660F6-5DCB-A54A-B94B-78EA47EF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ea typeface="Roboto" panose="02000000000000000000" pitchFamily="2" charset="0"/>
              </a:rPr>
              <a:t>РАБОТА ДЛЯ НЕСОВЕРШЕННОЛЕТНИХ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4</a:t>
            </a:fld>
            <a:endParaRPr lang="ru-RU"/>
          </a:p>
        </p:txBody>
      </p:sp>
      <p:pic>
        <p:nvPicPr>
          <p:cNvPr id="4" name="Picture 2" descr="C:\Users\Masha\Desktop\МК ФИН ГРАМ\для презентаций\иконки\pacc press\pacc-icons-32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580" y="2751551"/>
            <a:ext cx="1410030" cy="141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Masha\Desktop\МК ФИН ГРАМ\для презентаций\иконки\pacc press\pacc-icons-3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4" y="2827064"/>
            <a:ext cx="1455953" cy="145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un 26">
            <a:extLst>
              <a:ext uri="{FF2B5EF4-FFF2-40B4-BE49-F238E27FC236}">
                <a16:creationId xmlns:a16="http://schemas.microsoft.com/office/drawing/2014/main" xmlns="" id="{CC5CCA1B-DD96-D24E-B430-063E476F5340}"/>
              </a:ext>
            </a:extLst>
          </p:cNvPr>
          <p:cNvSpPr/>
          <p:nvPr/>
        </p:nvSpPr>
        <p:spPr>
          <a:xfrm>
            <a:off x="2514600" y="2313566"/>
            <a:ext cx="2905124" cy="2315585"/>
          </a:xfrm>
          <a:prstGeom prst="quadArrowCallout">
            <a:avLst/>
          </a:prstGeom>
          <a:solidFill>
            <a:srgbClr val="FFD777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Кем </a:t>
            </a:r>
          </a:p>
          <a:p>
            <a:pPr algn="ctr"/>
            <a:r>
              <a:rPr lang="ru-RU" sz="22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работать?</a:t>
            </a:r>
            <a:endParaRPr lang="ru-RU" sz="2200" dirty="0">
              <a:solidFill>
                <a:schemeClr val="tx1"/>
              </a:solidFill>
            </a:endParaRPr>
          </a:p>
        </p:txBody>
      </p:sp>
      <p:pic>
        <p:nvPicPr>
          <p:cNvPr id="4102" name="Picture 6" descr="C:\Users\Masha\Desktop\МК ФИН ГРАМ\для презентаций\иконки\pacc press\pacc-icons-24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264" y="4101835"/>
            <a:ext cx="1514474" cy="1514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Masha\Desktop\МК ФИН ГРАМ\для презентаций\иконки\pacc press\pacc-icons-23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264" y="1113319"/>
            <a:ext cx="1295497" cy="129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un 26">
            <a:extLst>
              <a:ext uri="{FF2B5EF4-FFF2-40B4-BE49-F238E27FC236}">
                <a16:creationId xmlns:a16="http://schemas.microsoft.com/office/drawing/2014/main" xmlns="" id="{CC5CCA1B-DD96-D24E-B430-063E476F5340}"/>
              </a:ext>
            </a:extLst>
          </p:cNvPr>
          <p:cNvSpPr/>
          <p:nvPr/>
        </p:nvSpPr>
        <p:spPr>
          <a:xfrm>
            <a:off x="7237626" y="1124013"/>
            <a:ext cx="3477999" cy="1485837"/>
          </a:xfrm>
          <a:prstGeom prst="rect">
            <a:avLst/>
          </a:prstGeom>
          <a:solidFill>
            <a:srgbClr val="FFD777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При устройстве на работу в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14 лет необходимо письменное согласие одного из родителей (опекуна) и органа опеки и попечительства.  </a:t>
            </a:r>
          </a:p>
        </p:txBody>
      </p:sp>
      <p:sp>
        <p:nvSpPr>
          <p:cNvPr id="17" name="Sun 26">
            <a:extLst>
              <a:ext uri="{FF2B5EF4-FFF2-40B4-BE49-F238E27FC236}">
                <a16:creationId xmlns:a16="http://schemas.microsoft.com/office/drawing/2014/main" xmlns="" id="{CC5CCA1B-DD96-D24E-B430-063E476F5340}"/>
              </a:ext>
            </a:extLst>
          </p:cNvPr>
          <p:cNvSpPr/>
          <p:nvPr/>
        </p:nvSpPr>
        <p:spPr>
          <a:xfrm>
            <a:off x="7218576" y="2827064"/>
            <a:ext cx="3477999" cy="1169996"/>
          </a:xfrm>
          <a:prstGeom prst="rect">
            <a:avLst/>
          </a:prstGeom>
          <a:solidFill>
            <a:srgbClr val="FFD777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Работа не должна мешать учебе;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работа должна быть легкой и не причинять вреда здоровью подростка. </a:t>
            </a:r>
          </a:p>
        </p:txBody>
      </p:sp>
      <p:sp>
        <p:nvSpPr>
          <p:cNvPr id="18" name="Sun 26">
            <a:extLst>
              <a:ext uri="{FF2B5EF4-FFF2-40B4-BE49-F238E27FC236}">
                <a16:creationId xmlns:a16="http://schemas.microsoft.com/office/drawing/2014/main" xmlns="" id="{CC5CCA1B-DD96-D24E-B430-063E476F5340}"/>
              </a:ext>
            </a:extLst>
          </p:cNvPr>
          <p:cNvSpPr/>
          <p:nvPr/>
        </p:nvSpPr>
        <p:spPr>
          <a:xfrm>
            <a:off x="7228102" y="4226328"/>
            <a:ext cx="3477998" cy="1498197"/>
          </a:xfrm>
          <a:prstGeom prst="rect">
            <a:avLst/>
          </a:prstGeom>
          <a:solidFill>
            <a:srgbClr val="FFD777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Если договор заключается впервые, организация обязана оформить трудовую книжку и свидетельство государственного пенсионного страхования </a:t>
            </a:r>
          </a:p>
        </p:txBody>
      </p:sp>
    </p:spTree>
    <p:extLst>
      <p:ext uri="{BB962C8B-B14F-4D97-AF65-F5344CB8AC3E}">
        <p14:creationId xmlns:p14="http://schemas.microsoft.com/office/powerpoint/2010/main" val="127191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864660F6-5DCB-A54A-B94B-78EA47EFF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ea typeface="Roboto" panose="02000000000000000000" pitchFamily="2" charset="0"/>
              </a:rPr>
              <a:t>КАК РАБОТАТЬ И РАЗВИВАТЬСЯ В ШКОЛЬНОМ ВОЗРАСТЕ - ИНТЕРАКТИВ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5</a:t>
            </a:fld>
            <a:endParaRPr lang="ru-RU"/>
          </a:p>
        </p:txBody>
      </p:sp>
      <p:pic>
        <p:nvPicPr>
          <p:cNvPr id="1027" name="Picture 3" descr="D: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13" y="1379319"/>
            <a:ext cx="11709973" cy="4099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615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xmlns="" id="{91133676-F337-B74E-AE32-2B924D751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ИТОГИ. О ЧЕМ МЫ ГОВОРИЛИ?</a:t>
            </a:r>
            <a:endParaRPr lang="ru-RU" sz="3600" dirty="0">
              <a:ea typeface="Roboto" panose="02000000000000000000" pitchFamily="2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0B67E-EAEE-334A-864B-342637A6F4F5}" type="slidenum">
              <a:rPr lang="ru-RU" smtClean="0"/>
              <a:t>6</a:t>
            </a:fld>
            <a:endParaRPr lang="ru-RU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D97F4BFD-9EB7-A448-9B57-ADE17CAAD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24135"/>
            <a:ext cx="10797822" cy="4708450"/>
          </a:xfrm>
        </p:spPr>
        <p:txBody>
          <a:bodyPr wrap="square">
            <a:noAutofit/>
          </a:bodyPr>
          <a:lstStyle/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r>
              <a:rPr lang="ru-RU" sz="3200" b="1" dirty="0">
                <a:ea typeface="Roboto Light" panose="02000000000000000000" pitchFamily="2" charset="0"/>
              </a:rPr>
              <a:t>Доходы необходимы для обеспечения расходов</a:t>
            </a:r>
          </a:p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r>
              <a:rPr lang="ru-RU" sz="3200" b="1" dirty="0">
                <a:ea typeface="Roboto Light" panose="02000000000000000000" pitchFamily="2" charset="0"/>
              </a:rPr>
              <a:t>Расходы не должны превышать доходы</a:t>
            </a:r>
          </a:p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r>
              <a:rPr lang="ru-RU" sz="3200" b="1" dirty="0">
                <a:ea typeface="Roboto Light" panose="02000000000000000000" pitchFamily="2" charset="0"/>
              </a:rPr>
              <a:t>Труд – самый стабильный источник денег</a:t>
            </a:r>
          </a:p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r>
              <a:rPr lang="ru-RU" sz="3200" b="1" dirty="0">
                <a:ea typeface="Roboto Light" panose="02000000000000000000" pitchFamily="2" charset="0"/>
              </a:rPr>
              <a:t>На первую официальную работу можно устроиться уже в 14 лет</a:t>
            </a:r>
          </a:p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r>
              <a:rPr lang="ru-RU" sz="3200" b="1" dirty="0">
                <a:ea typeface="Roboto Light" panose="02000000000000000000" pitchFamily="2" charset="0"/>
              </a:rPr>
              <a:t>Выбор будущей профессии должен основываться на интересах, увлечениях и </a:t>
            </a:r>
            <a:r>
              <a:rPr lang="ru-RU" sz="3200" b="1" dirty="0" smtClean="0">
                <a:ea typeface="Roboto Light" panose="02000000000000000000" pitchFamily="2" charset="0"/>
              </a:rPr>
              <a:t>способностях</a:t>
            </a:r>
          </a:p>
          <a:p>
            <a:pPr lvl="1" indent="-458788">
              <a:buClr>
                <a:srgbClr val="E48B9A"/>
              </a:buClr>
              <a:buFont typeface="Wingdings" panose="05000000000000000000" pitchFamily="2" charset="2"/>
              <a:buChar char="v"/>
            </a:pPr>
            <a:endParaRPr lang="ru-RU" sz="1800" b="1" dirty="0" smtClean="0">
              <a:ea typeface="Roboto Light" panose="02000000000000000000" pitchFamily="2" charset="0"/>
            </a:endParaRPr>
          </a:p>
          <a:p>
            <a:pPr marL="227012" lvl="1" indent="0" algn="r">
              <a:buClr>
                <a:srgbClr val="E48B9A"/>
              </a:buClr>
              <a:buNone/>
            </a:pPr>
            <a:r>
              <a:rPr lang="ru-RU" sz="1800" b="1" dirty="0" err="1" smtClean="0">
                <a:ea typeface="Roboto Light" panose="02000000000000000000" pitchFamily="2" charset="0"/>
              </a:rPr>
              <a:t>Мерова</a:t>
            </a:r>
            <a:r>
              <a:rPr lang="ru-RU" sz="1800" b="1" dirty="0" smtClean="0">
                <a:ea typeface="Roboto Light" panose="02000000000000000000" pitchFamily="2" charset="0"/>
              </a:rPr>
              <a:t> И.С., учитель истории, обществознания </a:t>
            </a:r>
          </a:p>
          <a:p>
            <a:pPr marL="227012" lvl="1" indent="0" algn="r">
              <a:buClr>
                <a:srgbClr val="E48B9A"/>
              </a:buClr>
              <a:buNone/>
            </a:pPr>
            <a:r>
              <a:rPr lang="ru-RU" sz="1800" b="1" dirty="0" smtClean="0">
                <a:ea typeface="Roboto Light" panose="02000000000000000000" pitchFamily="2" charset="0"/>
              </a:rPr>
              <a:t>МОУ «</a:t>
            </a:r>
            <a:r>
              <a:rPr lang="ru-RU" sz="1800" b="1" dirty="0" err="1" smtClean="0">
                <a:ea typeface="Roboto Light" panose="02000000000000000000" pitchFamily="2" charset="0"/>
              </a:rPr>
              <a:t>Иогачская</a:t>
            </a:r>
            <a:r>
              <a:rPr lang="ru-RU" sz="1800" b="1" dirty="0" smtClean="0">
                <a:ea typeface="Roboto Light" panose="02000000000000000000" pitchFamily="2" charset="0"/>
              </a:rPr>
              <a:t> СОШ»</a:t>
            </a:r>
            <a:endParaRPr lang="ru-RU" sz="1800" b="1" dirty="0">
              <a:ea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834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9272</TotalTime>
  <Words>230</Words>
  <Application>Microsoft Office PowerPoint</Application>
  <PresentationFormat>Произвольный</PresentationFormat>
  <Paragraphs>49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Работа с 14 лет</vt:lpstr>
      <vt:lpstr>ДОХОДЫ: ЧТО ЭТО И ЗАЧЕМ НУЖНЫ</vt:lpstr>
      <vt:lpstr>ИСТОЧНИКИ ДОХОДОВ</vt:lpstr>
      <vt:lpstr>РАБОТА ДЛЯ НЕСОВЕРШЕННОЛЕТНИХ</vt:lpstr>
      <vt:lpstr>КАК РАБОТАТЬ И РАЗВИВАТЬСЯ В ШКОЛЬНОМ ВОЗРАСТЕ - ИНТЕРАКТИВ</vt:lpstr>
      <vt:lpstr>ИТОГИ. О ЧЕМ МЫ ГОВОРИЛИ?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Какие бывают деньги,  и что от них ожидать?</dc:title>
  <dc:creator>Microsoft Office User</dc:creator>
  <cp:lastModifiedBy>Пользователь</cp:lastModifiedBy>
  <cp:revision>119</cp:revision>
  <dcterms:created xsi:type="dcterms:W3CDTF">2019-11-07T13:06:38Z</dcterms:created>
  <dcterms:modified xsi:type="dcterms:W3CDTF">2022-05-04T05:15:58Z</dcterms:modified>
</cp:coreProperties>
</file>